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  <p:sldId id="273" r:id="rId15"/>
    <p:sldId id="276" r:id="rId16"/>
    <p:sldId id="275" r:id="rId17"/>
    <p:sldId id="274" r:id="rId18"/>
    <p:sldId id="282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A64AC98-94A0-4401-8B2C-AB4D1EE2D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79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EFCD1A8-5F69-4FE6-BF2A-CF6E1958F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31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9 - </a:t>
            </a:r>
            <a:fld id="{E9ADD6D8-3CB2-4288-BC48-DCD08BA20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5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32C4A6FE-52ED-48F7-A050-F13B1DA67D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2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754D6315-A67D-4222-A6F2-EA2B5B1752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73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A0F9605E-21C4-4FC3-9F27-59BB53D316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3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16CCA08F-AE45-4038-BC37-BFD1B9C590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67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80B45EB6-9C62-4C02-8927-5EA436C98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8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63B4202C-C6A0-444B-84B0-00907367DF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4C1280AE-B282-4B1B-9198-4FBAB7565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12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E6DEA9E1-59F7-4879-89D3-104CD91009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46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0774E50A-3ADE-4A74-A3EF-D781AF022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9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31A21E5E-8701-48AF-8E0B-C45A6FF03A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09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3CC73E3E-086C-440F-A4E2-F381101DF9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86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Lecture 11 </a:t>
            </a:r>
            <a:r>
              <a:rPr lang="en-US" dirty="0"/>
              <a:t>- </a:t>
            </a:r>
            <a:fld id="{16BF6701-ACFA-4FE3-99F1-5FADE444CB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Lecture 11</a:t>
            </a:r>
            <a:br>
              <a:rPr lang="en-US" dirty="0" smtClean="0"/>
            </a:br>
            <a:r>
              <a:rPr lang="en-US" dirty="0" smtClean="0"/>
              <a:t>CMM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3C5E91F9-3EC0-4D86-820F-A5FAA8B7EF69}" type="slidenum">
              <a:rPr lang="en-US" sz="1400" b="0" smtClean="0">
                <a:latin typeface="Arial" charset="0"/>
              </a:rPr>
              <a:pPr eaLnBrk="1" hangingPunct="1"/>
              <a:t>10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Models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There are two representations</a:t>
            </a:r>
          </a:p>
          <a:p>
            <a:pPr lvl="1" eaLnBrk="1" hangingPunct="1"/>
            <a:r>
              <a:rPr lang="en-US" sz="2400" smtClean="0"/>
              <a:t>Continuous</a:t>
            </a:r>
          </a:p>
          <a:p>
            <a:pPr lvl="1" eaLnBrk="1" hangingPunct="1"/>
            <a:r>
              <a:rPr lang="en-US" sz="2400" smtClean="0"/>
              <a:t>Staged </a:t>
            </a:r>
          </a:p>
          <a:p>
            <a:pPr eaLnBrk="1" hangingPunct="1"/>
            <a:r>
              <a:rPr lang="en-US" sz="2800" smtClean="0"/>
              <a:t>Continuous representation</a:t>
            </a:r>
          </a:p>
          <a:p>
            <a:pPr lvl="1" eaLnBrk="1" hangingPunct="1"/>
            <a:r>
              <a:rPr lang="en-US" sz="2400" smtClean="0"/>
              <a:t>Allows a software organization to select the order of improvement to best fit</a:t>
            </a:r>
          </a:p>
          <a:p>
            <a:pPr lvl="2" eaLnBrk="1" hangingPunct="1"/>
            <a:r>
              <a:rPr lang="en-US" sz="2000" smtClean="0"/>
              <a:t>The organizations business objectives</a:t>
            </a:r>
          </a:p>
          <a:p>
            <a:pPr lvl="2" eaLnBrk="1" hangingPunct="1"/>
            <a:r>
              <a:rPr lang="en-US" sz="2000" smtClean="0"/>
              <a:t>The mitigation of  the appropriate areas of risk</a:t>
            </a:r>
          </a:p>
          <a:p>
            <a:pPr lvl="1" eaLnBrk="1" hangingPunct="1"/>
            <a:r>
              <a:rPr lang="en-US" sz="2400" smtClean="0"/>
              <a:t>Provides a means of comparison on a process area by process area basis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F8946DB3-158D-421C-B5F9-51E2467CA175}" type="slidenum">
              <a:rPr lang="en-US" sz="1400" b="0" smtClean="0">
                <a:latin typeface="Arial" charset="0"/>
              </a:rPr>
              <a:pPr eaLnBrk="1" hangingPunct="1"/>
              <a:t>11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Models (continued)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Staged representation</a:t>
            </a:r>
          </a:p>
          <a:p>
            <a:pPr lvl="1" eaLnBrk="1" hangingPunct="1"/>
            <a:r>
              <a:rPr lang="en-US" smtClean="0"/>
              <a:t>A proven sequence of improvements based on</a:t>
            </a:r>
          </a:p>
          <a:p>
            <a:pPr lvl="2" eaLnBrk="1" hangingPunct="1"/>
            <a:r>
              <a:rPr lang="en-US" smtClean="0"/>
              <a:t>Best management practices</a:t>
            </a:r>
          </a:p>
          <a:p>
            <a:pPr lvl="1" eaLnBrk="1" hangingPunct="1"/>
            <a:r>
              <a:rPr lang="en-US" smtClean="0"/>
              <a:t>Provides a way of comparing the relative maturity of software development organizations by a single rating factor</a:t>
            </a:r>
          </a:p>
          <a:p>
            <a:pPr lvl="2" eaLnBrk="1" hangingPunct="1"/>
            <a:r>
              <a:rPr lang="en-US" smtClean="0"/>
              <a:t>The maturity level</a:t>
            </a:r>
          </a:p>
          <a:p>
            <a:pPr eaLnBrk="1" hangingPunct="1"/>
            <a:r>
              <a:rPr lang="en-US" smtClean="0"/>
              <a:t>We will confine our examination to the staged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BEDBBEEB-1F38-4140-96DE-F15CE96464F0}" type="slidenum">
              <a:rPr lang="en-US" sz="1400" b="0" smtClean="0">
                <a:latin typeface="Arial" charset="0"/>
              </a:rPr>
              <a:pPr eaLnBrk="1" hangingPunct="1"/>
              <a:t>12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Maturity Levels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maturity level is a plateau on the path toward becoming a mature developing organization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There are 5 maturity levels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Performed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Managed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Quantitatively Managed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Optimizing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E6C577E5-E833-460F-8B22-CA344A52D43E}" type="slidenum">
              <a:rPr lang="en-US" sz="1400" b="0" smtClean="0">
                <a:latin typeface="Arial" charset="0"/>
              </a:rPr>
              <a:pPr eaLnBrk="1" hangingPunct="1"/>
              <a:t>13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Maturity Levels (continued)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Levels cannot be skipped</a:t>
            </a:r>
          </a:p>
          <a:p>
            <a:pPr lvl="1" eaLnBrk="1" hangingPunct="1"/>
            <a:r>
              <a:rPr lang="en-US" smtClean="0"/>
              <a:t>Each level builds upon the previous level</a:t>
            </a:r>
          </a:p>
          <a:p>
            <a:pPr lvl="1" eaLnBrk="1" hangingPunct="1"/>
            <a:r>
              <a:rPr lang="en-US" smtClean="0"/>
              <a:t>Higher level processes may be performed by organizations at a lower level</a:t>
            </a:r>
          </a:p>
          <a:p>
            <a:pPr lvl="1" eaLnBrk="1" hangingPunct="1"/>
            <a:r>
              <a:rPr lang="en-US" smtClean="0"/>
              <a:t>But frequently, the organization will revert to its “old ways” in a time of crisis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56E3FBA5-15C8-41E0-B1D7-6ED824A1FAC5}" type="slidenum">
              <a:rPr lang="en-US" sz="1400" b="0" smtClean="0">
                <a:latin typeface="Arial" charset="0"/>
              </a:rPr>
              <a:pPr eaLnBrk="1" hangingPunct="1"/>
              <a:t>14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 Areas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Process Areas </a:t>
            </a:r>
            <a:r>
              <a:rPr lang="en-US" smtClean="0"/>
              <a:t>(PAs) are clusters of related practices performed collectively to achieve a set of goals</a:t>
            </a:r>
          </a:p>
          <a:p>
            <a:pPr eaLnBrk="1" hangingPunct="1"/>
            <a:r>
              <a:rPr lang="en-US" smtClean="0"/>
              <a:t>They are the major building blocks in establishing the process capability of an organization</a:t>
            </a:r>
          </a:p>
          <a:p>
            <a:pPr eaLnBrk="1" hangingPunct="1"/>
            <a:r>
              <a:rPr lang="en-US" smtClean="0"/>
              <a:t>Each process area has been defined to reside at a given maturity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9152F530-410B-4133-9388-47DFB13D2FCD}" type="slidenum">
              <a:rPr lang="en-US" sz="1400" b="0" smtClean="0">
                <a:latin typeface="Arial" charset="0"/>
              </a:rPr>
              <a:pPr eaLnBrk="1" hangingPunct="1"/>
              <a:t>15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CMMI Level Definitions (continued)</a:t>
            </a:r>
          </a:p>
        </p:txBody>
      </p:sp>
      <p:graphicFrame>
        <p:nvGraphicFramePr>
          <p:cNvPr id="114737" name="Group 49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153400" cy="3429000"/>
        </p:xfrm>
        <a:graphic>
          <a:graphicData uri="http://schemas.openxmlformats.org/drawingml/2006/table">
            <a:tbl>
              <a:tblPr/>
              <a:tblGrid>
                <a:gridCol w="762000"/>
                <a:gridCol w="1524000"/>
                <a:gridCol w="1676400"/>
                <a:gridCol w="4191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Focus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Process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Managed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Basic Project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Requirements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Project Planning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Project Monitoring and Control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Supplier Agreement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Measurements and Analysis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Process and Product Quality Assurance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Configuration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Performed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124C1D51-7C18-43E2-A2F1-2C6B1EBF56F2}" type="slidenum">
              <a:rPr lang="en-US" sz="1400" b="0" smtClean="0">
                <a:latin typeface="Arial" charset="0"/>
              </a:rPr>
              <a:pPr eaLnBrk="1" hangingPunct="1"/>
              <a:t>16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CMMI Level Definitions (continued)</a:t>
            </a:r>
          </a:p>
        </p:txBody>
      </p:sp>
      <p:graphicFrame>
        <p:nvGraphicFramePr>
          <p:cNvPr id="111936" name="Group 320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8153400" cy="3810000"/>
        </p:xfrm>
        <a:graphic>
          <a:graphicData uri="http://schemas.openxmlformats.org/drawingml/2006/table">
            <a:tbl>
              <a:tblPr/>
              <a:tblGrid>
                <a:gridCol w="762000"/>
                <a:gridCol w="1524000"/>
                <a:gridCol w="1676400"/>
                <a:gridCol w="4191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Level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Focus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Process Areas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Defined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Process Standardization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Requirements Development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Product Integration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Verification &amp; Validation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Organizational Process Focus &amp; Definition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Organizational Training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Integrated Project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Integrated Supplier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Risk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Decision Analysis and Resolution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DF1303D5-142E-41AD-B359-5D1C4F2C54F9}" type="slidenum">
              <a:rPr lang="en-US" sz="1400" b="0" smtClean="0">
                <a:latin typeface="Arial" charset="0"/>
              </a:rPr>
              <a:pPr eaLnBrk="1" hangingPunct="1"/>
              <a:t>17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9461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CMMI Level Definitions</a:t>
            </a:r>
          </a:p>
        </p:txBody>
      </p:sp>
      <p:graphicFrame>
        <p:nvGraphicFramePr>
          <p:cNvPr id="109645" name="Group 77"/>
          <p:cNvGraphicFramePr>
            <a:graphicFrameLocks noGrp="1"/>
          </p:cNvGraphicFramePr>
          <p:nvPr>
            <p:ph idx="1"/>
          </p:nvPr>
        </p:nvGraphicFramePr>
        <p:xfrm>
          <a:off x="381000" y="1676400"/>
          <a:ext cx="8153400" cy="2166953"/>
        </p:xfrm>
        <a:graphic>
          <a:graphicData uri="http://schemas.openxmlformats.org/drawingml/2006/table">
            <a:tbl>
              <a:tblPr/>
              <a:tblGrid>
                <a:gridCol w="762000"/>
                <a:gridCol w="1524000"/>
                <a:gridCol w="1676400"/>
                <a:gridCol w="4191000"/>
              </a:tblGrid>
              <a:tr h="380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Level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Name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Focus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Process Areas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4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Optimizing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Continuous Process Improvement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Organizational Innovation and Deployment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Causal Analysis and Resolution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18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Quantitatively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Managed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Quantitative Management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Organizational Process Performance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Quantitative Project Management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8917E6B1-E09D-4043-86D9-239CAEC8866F}" type="slidenum">
              <a:rPr lang="en-US" sz="1400" b="0" smtClean="0">
                <a:latin typeface="Arial" charset="0"/>
              </a:rPr>
              <a:pPr eaLnBrk="1" hangingPunct="1"/>
              <a:t>18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CMMI Levels </a:t>
            </a:r>
          </a:p>
        </p:txBody>
      </p:sp>
      <p:pic>
        <p:nvPicPr>
          <p:cNvPr id="20486" name="Picture 5" descr="img07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4800" y="1676400"/>
            <a:ext cx="5816600" cy="4362450"/>
          </a:xfrm>
          <a:noFill/>
        </p:spPr>
      </p:pic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1981200" y="6096000"/>
            <a:ext cx="495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/>
              <a:t>Source : http://www.sei.cmu.edu/cmmi/presentations/euro-sepg-tutorial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168E398B-F71F-4970-B536-904019598981}" type="slidenum">
              <a:rPr lang="en-US" sz="1400" b="0" smtClean="0">
                <a:latin typeface="Arial" charset="0"/>
              </a:rPr>
              <a:pPr eaLnBrk="1" hangingPunct="1"/>
              <a:t>19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Levels In Simple Terms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 1  -  Performed</a:t>
            </a:r>
          </a:p>
          <a:p>
            <a:pPr lvl="1" eaLnBrk="1" hangingPunct="1"/>
            <a:r>
              <a:rPr lang="en-US" smtClean="0"/>
              <a:t>Requirements flow in</a:t>
            </a:r>
          </a:p>
          <a:p>
            <a:pPr lvl="1" eaLnBrk="1" hangingPunct="1"/>
            <a:r>
              <a:rPr lang="en-US" smtClean="0"/>
              <a:t>The product is produced by some undefined process</a:t>
            </a:r>
          </a:p>
          <a:p>
            <a:pPr lvl="1" eaLnBrk="1" hangingPunct="1"/>
            <a:r>
              <a:rPr lang="en-US" smtClean="0"/>
              <a:t>The product flows out</a:t>
            </a:r>
          </a:p>
          <a:p>
            <a:pPr lvl="1" eaLnBrk="1" hangingPunct="1"/>
            <a:r>
              <a:rPr lang="en-US" smtClean="0"/>
              <a:t>We hope it 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92FE91B0-C861-448D-8BDA-9D1181A6D505}" type="slidenum">
              <a:rPr lang="en-US" sz="1400" b="0" smtClean="0">
                <a:latin typeface="Arial" charset="0"/>
              </a:rPr>
              <a:pPr eaLnBrk="1" hangingPunct="1"/>
              <a:t>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Examine the SEI CMM</a:t>
            </a:r>
          </a:p>
          <a:p>
            <a:pPr lvl="1" eaLnBrk="1" hangingPunct="1"/>
            <a:r>
              <a:rPr lang="en-US" smtClean="0"/>
              <a:t>What is the CMM?</a:t>
            </a:r>
          </a:p>
          <a:p>
            <a:pPr lvl="1" eaLnBrk="1" hangingPunct="1"/>
            <a:r>
              <a:rPr lang="en-US" smtClean="0"/>
              <a:t>Why is it relevant?</a:t>
            </a:r>
          </a:p>
          <a:p>
            <a:pPr lvl="1" eaLnBrk="1" hangingPunct="1"/>
            <a:r>
              <a:rPr lang="en-US" smtClean="0"/>
              <a:t>What are the levels?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CFF59B91-782C-4048-B4A4-D881D0F8E063}" type="slidenum">
              <a:rPr lang="en-US" sz="1400" b="0" smtClean="0">
                <a:latin typeface="Arial" charset="0"/>
              </a:rPr>
              <a:pPr eaLnBrk="1" hangingPunct="1"/>
              <a:t>20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Simple Terms (continued)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 2  -  Managed</a:t>
            </a:r>
          </a:p>
          <a:p>
            <a:pPr lvl="1" eaLnBrk="1" hangingPunct="1"/>
            <a:r>
              <a:rPr lang="en-US" smtClean="0"/>
              <a:t>Requirements flow in</a:t>
            </a:r>
          </a:p>
          <a:p>
            <a:pPr lvl="1" eaLnBrk="1" hangingPunct="1"/>
            <a:r>
              <a:rPr lang="en-US" smtClean="0"/>
              <a:t>Plans are developed based on policy</a:t>
            </a:r>
          </a:p>
          <a:p>
            <a:pPr lvl="1" eaLnBrk="1" hangingPunct="1"/>
            <a:r>
              <a:rPr lang="en-US" smtClean="0"/>
              <a:t>Activities are carried out based on the plans</a:t>
            </a:r>
          </a:p>
          <a:p>
            <a:pPr lvl="1" eaLnBrk="1" hangingPunct="1"/>
            <a:r>
              <a:rPr lang="en-US" smtClean="0"/>
              <a:t>Measurement and reviews occur at defined points</a:t>
            </a:r>
          </a:p>
          <a:p>
            <a:pPr lvl="1" eaLnBrk="1" hangingPunct="1"/>
            <a:r>
              <a:rPr lang="en-US" smtClean="0"/>
              <a:t>The product flows out</a:t>
            </a:r>
          </a:p>
          <a:p>
            <a:pPr lvl="1" eaLnBrk="1" hangingPunct="1"/>
            <a:r>
              <a:rPr lang="en-US" smtClean="0"/>
              <a:t>Usually it 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10E16CA3-119D-4F2D-9B99-9EC81CDD4490}" type="slidenum">
              <a:rPr lang="en-US" sz="1400" b="0" smtClean="0">
                <a:latin typeface="Arial" charset="0"/>
              </a:rPr>
              <a:pPr eaLnBrk="1" hangingPunct="1"/>
              <a:t>21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Simple Terms (continued)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 3  -  Defined</a:t>
            </a:r>
          </a:p>
          <a:p>
            <a:pPr lvl="1" eaLnBrk="1" hangingPunct="1"/>
            <a:r>
              <a:rPr lang="en-US" smtClean="0"/>
              <a:t>Requirements flow in</a:t>
            </a:r>
          </a:p>
          <a:p>
            <a:pPr lvl="1" eaLnBrk="1" hangingPunct="1"/>
            <a:r>
              <a:rPr lang="en-US" smtClean="0"/>
              <a:t>Processes are tailored from standard defined processes</a:t>
            </a:r>
          </a:p>
          <a:p>
            <a:pPr lvl="1" eaLnBrk="1" hangingPunct="1"/>
            <a:r>
              <a:rPr lang="en-US" smtClean="0"/>
              <a:t>Plan are developed and activities carried out according to tailored process</a:t>
            </a:r>
          </a:p>
          <a:p>
            <a:pPr lvl="1" eaLnBrk="1" hangingPunct="1"/>
            <a:r>
              <a:rPr lang="en-US" smtClean="0"/>
              <a:t>The product flows out</a:t>
            </a:r>
          </a:p>
          <a:p>
            <a:pPr lvl="1" eaLnBrk="1" hangingPunct="1"/>
            <a:r>
              <a:rPr lang="en-US" smtClean="0"/>
              <a:t>Product quality is somewhat predictable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238C7F68-B226-4B36-BAA9-C00DAFFB56C6}" type="slidenum">
              <a:rPr lang="en-US" sz="1400" b="0" smtClean="0">
                <a:latin typeface="Arial" charset="0"/>
              </a:rPr>
              <a:pPr eaLnBrk="1" hangingPunct="1"/>
              <a:t>22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Simple Terms (continued)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 4  -  Quantitatively Managed</a:t>
            </a:r>
          </a:p>
          <a:p>
            <a:pPr lvl="1" eaLnBrk="1" hangingPunct="1"/>
            <a:r>
              <a:rPr lang="en-US" smtClean="0"/>
              <a:t>The process behavior is predictable and quantitatively characterized</a:t>
            </a:r>
          </a:p>
          <a:p>
            <a:pPr lvl="1" eaLnBrk="1" hangingPunct="1"/>
            <a:r>
              <a:rPr lang="en-US" smtClean="0"/>
              <a:t>A quantitative basis exists for decisions to achieve</a:t>
            </a:r>
          </a:p>
          <a:p>
            <a:pPr lvl="2" eaLnBrk="1" hangingPunct="1"/>
            <a:r>
              <a:rPr lang="en-US" smtClean="0"/>
              <a:t>Pre-established product quality</a:t>
            </a:r>
          </a:p>
          <a:p>
            <a:pPr lvl="2" eaLnBrk="1" hangingPunct="1"/>
            <a:r>
              <a:rPr lang="en-US" smtClean="0"/>
              <a:t>Service quality</a:t>
            </a:r>
          </a:p>
          <a:p>
            <a:pPr lvl="2" eaLnBrk="1" hangingPunct="1"/>
            <a:r>
              <a:rPr lang="en-US" smtClean="0"/>
              <a:t>Process performance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05DAC9C8-C6CA-4D0D-8270-5229BA6136E1}" type="slidenum">
              <a:rPr lang="en-US" sz="1400" b="0" smtClean="0">
                <a:latin typeface="Arial" charset="0"/>
              </a:rPr>
              <a:pPr eaLnBrk="1" hangingPunct="1"/>
              <a:t>23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Simple Terms (continued)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Maturity Level 5  -  Optimizing</a:t>
            </a:r>
          </a:p>
          <a:p>
            <a:pPr lvl="1" eaLnBrk="1" hangingPunct="1"/>
            <a:r>
              <a:rPr lang="en-US" smtClean="0"/>
              <a:t>Continual and measurable process improvement as a part of a stable process is institutionalized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733F4E9C-E4AC-4EC3-922B-E3D770C95228}" type="slidenum">
              <a:rPr lang="en-US" sz="1400" b="0" smtClean="0">
                <a:latin typeface="Arial" charset="0"/>
              </a:rPr>
              <a:pPr eaLnBrk="1" hangingPunct="1"/>
              <a:t>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Software Engineering Institute (SEI) develops models of the software development process</a:t>
            </a:r>
          </a:p>
          <a:p>
            <a:pPr eaLnBrk="1" hangingPunct="1"/>
            <a:r>
              <a:rPr lang="en-US" smtClean="0"/>
              <a:t>What is the SEI?</a:t>
            </a:r>
          </a:p>
          <a:p>
            <a:pPr lvl="1" eaLnBrk="1" hangingPunct="1"/>
            <a:r>
              <a:rPr lang="en-US" smtClean="0"/>
              <a:t>The Software Engineering Institute (SEI) is a federally funded research and development center sponsored by the U.S. Department of Defense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8A3CFE77-462E-4F92-A488-E2076C075812}" type="slidenum">
              <a:rPr lang="en-US" sz="1400" b="0" smtClean="0">
                <a:latin typeface="Arial" charset="0"/>
              </a:rPr>
              <a:pPr eaLnBrk="1" hangingPunct="1"/>
              <a:t>4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(continued)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What is their mission?</a:t>
            </a:r>
          </a:p>
          <a:p>
            <a:pPr lvl="1" eaLnBrk="1" hangingPunct="1"/>
            <a:r>
              <a:rPr lang="en-US" sz="2400" smtClean="0"/>
              <a:t>The SEI mission is to provide the technical leadership to advance the practice of software engineering so the DoD can acquire and sustain its software-intensive systems with predictable and improved</a:t>
            </a:r>
          </a:p>
          <a:p>
            <a:pPr lvl="2" eaLnBrk="1" hangingPunct="1"/>
            <a:r>
              <a:rPr lang="en-US" sz="2000" smtClean="0"/>
              <a:t>Cost, </a:t>
            </a:r>
          </a:p>
          <a:p>
            <a:pPr lvl="2" eaLnBrk="1" hangingPunct="1"/>
            <a:r>
              <a:rPr lang="en-US" sz="2000" smtClean="0"/>
              <a:t>Schedule, and </a:t>
            </a:r>
          </a:p>
          <a:p>
            <a:pPr lvl="2" eaLnBrk="1" hangingPunct="1"/>
            <a:r>
              <a:rPr lang="en-US" sz="2000" smtClean="0"/>
              <a:t>Quality</a:t>
            </a:r>
          </a:p>
          <a:p>
            <a:pPr eaLnBrk="1" hangingPunct="1"/>
            <a:r>
              <a:rPr lang="en-US" sz="2800" smtClean="0"/>
              <a:t>We will briefly examine the SEI’s work on evaluating a team’s software development process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B29CCDFC-4E71-4F76-9FCE-3B489288D277}" type="slidenum">
              <a:rPr lang="en-US" sz="1400" b="0" smtClean="0">
                <a:latin typeface="Arial" charset="0"/>
              </a:rPr>
              <a:pPr eaLnBrk="1" hangingPunct="1"/>
              <a:t>5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z="4000" smtClean="0"/>
              <a:t>Capability Maturity Models Integrated  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What is the CMMI</a:t>
            </a:r>
          </a:p>
          <a:p>
            <a:pPr lvl="1" eaLnBrk="1" hangingPunct="1"/>
            <a:r>
              <a:rPr lang="en-US" sz="2400" smtClean="0"/>
              <a:t>An organized collection of best practices</a:t>
            </a:r>
          </a:p>
          <a:p>
            <a:pPr lvl="1" eaLnBrk="1" hangingPunct="1"/>
            <a:r>
              <a:rPr lang="en-US" sz="2400" smtClean="0"/>
              <a:t>A systematic ordered approach to process improvement</a:t>
            </a:r>
          </a:p>
          <a:p>
            <a:pPr lvl="1" eaLnBrk="1" hangingPunct="1"/>
            <a:r>
              <a:rPr lang="en-US" sz="2400" smtClean="0"/>
              <a:t>A means of measuring the  maturity of an organization</a:t>
            </a:r>
          </a:p>
          <a:p>
            <a:pPr eaLnBrk="1" hangingPunct="1"/>
            <a:r>
              <a:rPr lang="en-US" sz="2800" smtClean="0"/>
              <a:t>There are several CMMs, organized by discipline</a:t>
            </a:r>
          </a:p>
          <a:p>
            <a:pPr lvl="1" eaLnBrk="1" hangingPunct="1"/>
            <a:r>
              <a:rPr lang="en-US" sz="2400" smtClean="0"/>
              <a:t>Software</a:t>
            </a:r>
          </a:p>
          <a:p>
            <a:pPr lvl="1" eaLnBrk="1" hangingPunct="1"/>
            <a:r>
              <a:rPr lang="en-US" sz="2400" smtClean="0"/>
              <a:t>Systems</a:t>
            </a:r>
          </a:p>
          <a:p>
            <a:pPr lvl="1" eaLnBrk="1" hangingPunct="1"/>
            <a:r>
              <a:rPr lang="en-US" sz="2400" smtClean="0"/>
              <a:t>Acquisitions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66854E30-AF57-47B4-ADA0-D86C7B48F0FF}" type="slidenum">
              <a:rPr lang="en-US" sz="1400" b="0" smtClean="0">
                <a:latin typeface="Arial" charset="0"/>
              </a:rPr>
              <a:pPr eaLnBrk="1" hangingPunct="1"/>
              <a:t>6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CMMI (continued)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Historically, there has not been good integration of systems and software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Some organizations see themselves as performing just one discipline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Software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Systems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Acquisition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But…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Software always must be part of some kind of system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Systems that don’t have software are rare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Acquisition can involve both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CMMI is an attempt to integrate software engineering, system engineering, and acquisitions  into a single process improvement framework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927F25A7-7953-4D4F-98D6-40EFB1C01B22}" type="slidenum">
              <a:rPr lang="en-US" sz="1400" b="0" smtClean="0">
                <a:latin typeface="Arial" charset="0"/>
              </a:rPr>
              <a:pPr eaLnBrk="1" hangingPunct="1"/>
              <a:t>7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Process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 set of practices performed to achieve a specified purpose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It may include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Tools,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Methods, 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Materials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Software development is often viewed as a three legged stool, with the legs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People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Technology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Process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Perhaps a more descriptive view is that Process is the “glue” that hold people and technology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41A07EB8-D89E-4947-BE85-B684DBAAB630}" type="slidenum">
              <a:rPr lang="en-US" sz="1400" b="0" smtClean="0">
                <a:latin typeface="Arial" charset="0"/>
              </a:rPr>
              <a:pPr eaLnBrk="1" hangingPunct="1"/>
              <a:t>8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Concentrate on Process?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Process provides a constructive focal point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People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 people are as “good” as they are trained to be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Work smarter, not harder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How do you work smarter?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Improve your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Technology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Throwing technology at a problem, generally has poor payoff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Technology provides the most benefit when appropriately applied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Process provides the plan and context to make the best use of the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Lecture 11 - </a:t>
            </a:r>
            <a:fld id="{62CE5839-57C3-4EE4-B6DD-3AAD997F956B}" type="slidenum">
              <a:rPr lang="en-US" sz="1400" b="0" smtClean="0">
                <a:latin typeface="Arial" charset="0"/>
              </a:rPr>
              <a:pPr eaLnBrk="1" hangingPunct="1"/>
              <a:t>9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001000" cy="762000"/>
          </a:xfrm>
        </p:spPr>
        <p:txBody>
          <a:bodyPr/>
          <a:lstStyle/>
          <a:p>
            <a:pPr eaLnBrk="1" hangingPunct="1"/>
            <a:r>
              <a:rPr lang="en-US" sz="4000" smtClean="0"/>
              <a:t>Concentration on Process (continued)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summary</a:t>
            </a:r>
          </a:p>
          <a:p>
            <a:pPr lvl="1" eaLnBrk="1" hangingPunct="1"/>
            <a:r>
              <a:rPr lang="en-US" smtClean="0"/>
              <a:t>“The quality of a product is largely determined by the quality of the process that is used to develop and maintain it.” </a:t>
            </a:r>
          </a:p>
          <a:p>
            <a:pPr lvl="2" eaLnBrk="1" hangingPunct="1"/>
            <a:r>
              <a:rPr lang="en-US" smtClean="0"/>
              <a:t>Based on TQM principles as taught by </a:t>
            </a:r>
          </a:p>
          <a:p>
            <a:pPr lvl="3" eaLnBrk="1" hangingPunct="1"/>
            <a:r>
              <a:rPr lang="en-US" smtClean="0"/>
              <a:t>Shewhart, Juran, Deming and Humphrey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661</TotalTime>
  <Words>1090</Words>
  <Application>Microsoft Office PowerPoint</Application>
  <PresentationFormat>On-screen Show (4:3)</PresentationFormat>
  <Paragraphs>249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Fireball</vt:lpstr>
      <vt:lpstr>Lecture 11 CMM</vt:lpstr>
      <vt:lpstr>Lecture Overview</vt:lpstr>
      <vt:lpstr>Introduction</vt:lpstr>
      <vt:lpstr>Introduction (continued)</vt:lpstr>
      <vt:lpstr>Capability Maturity Models Integrated  </vt:lpstr>
      <vt:lpstr>CMMI (continued)</vt:lpstr>
      <vt:lpstr>What Is a Process</vt:lpstr>
      <vt:lpstr>Why Concentrate on Process?</vt:lpstr>
      <vt:lpstr>Concentration on Process (continued)</vt:lpstr>
      <vt:lpstr>Two Models</vt:lpstr>
      <vt:lpstr>Two Models (continued)</vt:lpstr>
      <vt:lpstr>The Maturity Levels</vt:lpstr>
      <vt:lpstr>The Maturity Levels (continued)</vt:lpstr>
      <vt:lpstr>Process Areas</vt:lpstr>
      <vt:lpstr>CMMI Level Definitions (continued)</vt:lpstr>
      <vt:lpstr>CMMI Level Definitions (continued)</vt:lpstr>
      <vt:lpstr>CMMI Level Definitions</vt:lpstr>
      <vt:lpstr>CMMI Levels </vt:lpstr>
      <vt:lpstr>Maturity Levels In Simple Terms</vt:lpstr>
      <vt:lpstr>In Simple Terms (continued)</vt:lpstr>
      <vt:lpstr>In Simple Terms (continued)</vt:lpstr>
      <vt:lpstr>In Simple Terms (continued)</vt:lpstr>
      <vt:lpstr>In Simple Terms (continued)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33</cp:revision>
  <cp:lastPrinted>1601-01-01T00:00:00Z</cp:lastPrinted>
  <dcterms:created xsi:type="dcterms:W3CDTF">2003-01-26T23:29:36Z</dcterms:created>
  <dcterms:modified xsi:type="dcterms:W3CDTF">2014-08-23T17:41:30Z</dcterms:modified>
</cp:coreProperties>
</file>